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f40cc204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f40cc204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5b6d56c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5b6d56c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f40cc204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f40cc204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f40cc204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f40cc2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f40cc204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f40cc204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f40cc204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f40cc204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f40cc204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f40cc204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f40cc204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f40cc204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40cc204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40cc204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f40cc204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f40cc204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ef483e38b_16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ef483e38b_16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f40cc204f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f40cc204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40cc204f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40cc204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f40cc204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f40cc204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f40cc204f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f40cc204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f40cc204f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f40cc204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f40cc204f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f40cc204f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f40cc204f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f40cc204f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f40cc204f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f40cc204f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f40cc204f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f40cc204f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f40cc204f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f40cc204f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ef483e38b_16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ef483e38b_16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f40cc204f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f40cc204f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f40cc204f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f40cc204f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f40cc204f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f40cc204f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f40cc204f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f40cc204f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f40cc204f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f40cc204f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f40cc204f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f40cc204f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f40cc204f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f40cc204f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f40cc204f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f40cc204f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f40cc204f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f40cc204f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f40cc204f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f40cc204f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9aa99cda4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9aa99cda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f40cc204f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f40cc204f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f40cc204f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f40cc204f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1d09480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1d09480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f40cc204f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f40cc204f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f40cc204f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f40cc204f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1d094806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1d094806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f40cc204f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f40cc204f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f40cc204f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f40cc204f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f40cc204f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f40cc204f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f40cc204f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f40cc204f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f40cc204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f40cc204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f40cc204f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f40cc204f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f40cc204f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f40cc204f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f40cc204f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f40cc204f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f40cc204f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f40cc204f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f40cc204f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f40cc204f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f40cc204f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f40cc204f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f40cc204f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f40cc204f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ad1a9ed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ad1a9ed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fec7640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fec7640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f40cc204f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5f40cc204f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f40cc204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f40cc204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f40cc204f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5f40cc204f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5f40cc204f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5f40cc204f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41d094806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41d094806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41d094806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41d094806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d094806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d094806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41d094806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41d094806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41d094806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41d094806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41d094806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41d094806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41d094806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41d094806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9aa99cda4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9aa99cda4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f40cc204f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f40cc204f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f40cc204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f40cc204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ea3d4ba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ea3d4ba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  <a:defRPr>
                <a:solidFill>
                  <a:srgbClr val="666666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4880050" y="1082200"/>
            <a:ext cx="4263900" cy="3718200"/>
          </a:xfrm>
          <a:prstGeom prst="rect">
            <a:avLst/>
          </a:prstGeom>
          <a:solidFill>
            <a:srgbClr val="00316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8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3167"/>
              </a:buClr>
              <a:buSzPts val="2800"/>
              <a:buNone/>
              <a:defRPr sz="2800">
                <a:solidFill>
                  <a:srgbClr val="00316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32575" l="9548" r="72930" t="31006"/>
          <a:stretch/>
        </p:blipFill>
        <p:spPr>
          <a:xfrm>
            <a:off x="7041810" y="4277300"/>
            <a:ext cx="444650" cy="4621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KitwareMedical/vtk.js-examples" TargetMode="External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KitwareMedical/vtk.js-examples/blob/master/src/cone.js" TargetMode="External"/><Relationship Id="rId4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KitwareMedical/vtk.js-examples/blob/master/src/cone-filter.js" TargetMode="External"/><Relationship Id="rId4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Relationship Id="rId4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kitware.github.io/vtk-js/examples/HttpDataSetReader.html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developer.mozilla.org/en-US/docs/Web/HTTP/CORS" TargetMode="External"/><Relationship Id="rId4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KitwareMedical/vtk.js-examples/blob/master/src/volume.js" TargetMode="External"/><Relationship Id="rId4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hyperlink" Target="https://developer.mozilla.org/en-US/docs/Web/API/WebGL_API#WebGL_2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et.webgl.org/" TargetMode="External"/><Relationship Id="rId4" Type="http://schemas.openxmlformats.org/officeDocument/2006/relationships/hyperlink" Target="https://webkit.org/status/#specification-webgl-2" TargetMode="External"/><Relationship Id="rId9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hyperlink" Target="https://developer.microsoft.com/en-us/microsoft-edge/platform/status/webgl20/" TargetMode="External"/><Relationship Id="rId7" Type="http://schemas.openxmlformats.org/officeDocument/2006/relationships/image" Target="../media/image8.png"/><Relationship Id="rId8" Type="http://schemas.openxmlformats.org/officeDocument/2006/relationships/hyperlink" Target="https://www.chromestatus.com/feature/6694359164518400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github.com/KitwareMedical/vtk.js-examples/blob/master/src/volume-transfer.js" TargetMode="External"/><Relationship Id="rId4" Type="http://schemas.openxmlformats.org/officeDocument/2006/relationships/image" Target="../media/image3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kitware.github.io/vtk-js/examples/PiecewiseGaussianWidget.html" TargetMode="External"/><Relationship Id="rId4" Type="http://schemas.openxmlformats.org/officeDocument/2006/relationships/image" Target="../media/image4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github.com/Kitware/vtk-js/blob/master/Sources/Rendering/Core/ColorTransferFunction/ColorMaps.json" TargetMode="External"/><Relationship Id="rId4" Type="http://schemas.openxmlformats.org/officeDocument/2006/relationships/hyperlink" Target="https://github.com/Kitware/vtk-js/blob/master/Sources/Rendering/Core/ColorTransferFunction/ColorMaps.json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github.com/KitwareMedical/vtk.js-examples/blob/master/src/image-slicing.js" TargetMode="External"/><Relationship Id="rId4" Type="http://schemas.openxmlformats.org/officeDocument/2006/relationships/image" Target="../media/image4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Relationship Id="rId5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nodejs.org/en/" TargetMode="External"/><Relationship Id="rId4" Type="http://schemas.openxmlformats.org/officeDocument/2006/relationships/hyperlink" Target="https://yarnpkg.com/en/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0.png"/><Relationship Id="rId4" Type="http://schemas.openxmlformats.org/officeDocument/2006/relationships/hyperlink" Target="https://kitware.github.io/vtk-js/examples/" TargetMode="External"/><Relationship Id="rId5" Type="http://schemas.openxmlformats.org/officeDocument/2006/relationships/hyperlink" Target="https://github.com/KitwareMedical/vtk.js-examples/blob/master/src/widgets.js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kitware.github.io/vtk-js/examples/" TargetMode="External"/><Relationship Id="rId4" Type="http://schemas.openxmlformats.org/officeDocument/2006/relationships/image" Target="../media/image50.png"/><Relationship Id="rId5" Type="http://schemas.openxmlformats.org/officeDocument/2006/relationships/image" Target="../media/image42.png"/><Relationship Id="rId6" Type="http://schemas.openxmlformats.org/officeDocument/2006/relationships/image" Target="../media/image37.png"/><Relationship Id="rId7" Type="http://schemas.openxmlformats.org/officeDocument/2006/relationships/image" Target="../media/image4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KitwareMedical/vtk.js-example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hyperlink" Target="https://github.com/KitwareMedical/vtk.js-examples/blob/master/standalon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43675" y="744575"/>
            <a:ext cx="9100200" cy="205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Developing with vtk.js</a:t>
            </a:r>
            <a:endParaRPr>
              <a:solidFill>
                <a:srgbClr val="00316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250" y="340275"/>
            <a:ext cx="5006900" cy="446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1456275" y="578575"/>
            <a:ext cx="853500" cy="159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 txBox="1"/>
          <p:nvPr/>
        </p:nvSpPr>
        <p:spPr>
          <a:xfrm>
            <a:off x="158850" y="430075"/>
            <a:ext cx="14358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VTK.js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250" y="340275"/>
            <a:ext cx="5006900" cy="446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/>
          <p:nvPr/>
        </p:nvSpPr>
        <p:spPr>
          <a:xfrm>
            <a:off x="1611475" y="1353950"/>
            <a:ext cx="853500" cy="456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/>
        </p:nvSpPr>
        <p:spPr>
          <a:xfrm>
            <a:off x="88300" y="1052250"/>
            <a:ext cx="14643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up the VTK.js RenderWindow and Renderer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250" y="340275"/>
            <a:ext cx="5006900" cy="446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/>
          <p:nvPr/>
        </p:nvSpPr>
        <p:spPr>
          <a:xfrm>
            <a:off x="1604100" y="1846950"/>
            <a:ext cx="853500" cy="456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139800" y="1648275"/>
            <a:ext cx="14643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Attach WebGL RenderWindow implementation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250" y="340275"/>
            <a:ext cx="5006900" cy="446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/>
          <p:nvPr/>
        </p:nvSpPr>
        <p:spPr>
          <a:xfrm>
            <a:off x="1604100" y="2420925"/>
            <a:ext cx="853500" cy="831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5"/>
          <p:cNvSpPr txBox="1"/>
          <p:nvPr/>
        </p:nvSpPr>
        <p:spPr>
          <a:xfrm>
            <a:off x="73575" y="2487150"/>
            <a:ext cx="16188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Attach interactive trackball controls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250" y="340275"/>
            <a:ext cx="5006900" cy="446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/>
          <p:nvPr/>
        </p:nvSpPr>
        <p:spPr>
          <a:xfrm>
            <a:off x="1611450" y="3267150"/>
            <a:ext cx="853500" cy="831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6"/>
          <p:cNvSpPr txBox="1"/>
          <p:nvPr/>
        </p:nvSpPr>
        <p:spPr>
          <a:xfrm>
            <a:off x="0" y="3267150"/>
            <a:ext cx="16188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 our rendering pipeline for a cone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250" y="340275"/>
            <a:ext cx="5006900" cy="446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>
            <a:off x="1618800" y="4142750"/>
            <a:ext cx="853500" cy="3090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7"/>
          <p:cNvSpPr txBox="1"/>
          <p:nvPr/>
        </p:nvSpPr>
        <p:spPr>
          <a:xfrm>
            <a:off x="264900" y="3701300"/>
            <a:ext cx="15231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Center camera on cone and trigger the render pipeline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simple example</a:t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Great for one-off demos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need a browser!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need to pull in </a:t>
            </a:r>
            <a:r>
              <a:rPr lang="en"/>
              <a:t>node.js/npm/entire development ecosystem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Ease of prototyping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💡 Exercises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a different surface source, like vtkCylinderSource, vtkSphereSource, or vtkPlaneSource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Modify some properties of the sources! e.g. </a:t>
            </a:r>
            <a:r>
              <a:rPr lang="en"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cone.setHeight(3.0)</a:t>
            </a:r>
            <a:endParaRPr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5289" y="1152475"/>
            <a:ext cx="1547325" cy="12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Project Creation Example</a:t>
            </a:r>
            <a:endParaRPr sz="3600"/>
          </a:p>
        </p:txBody>
      </p:sp>
      <p:sp>
        <p:nvSpPr>
          <p:cNvPr id="172" name="Google Shape;172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</a:t>
            </a:r>
            <a:r>
              <a:rPr lang="en" sz="1800"/>
              <a:t>ode + npm + everything else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Creation: Application Structure</a:t>
            </a:r>
            <a:endParaRPr/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 application structure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will make these files as we go</a:t>
            </a:r>
            <a:br>
              <a:rPr lang="en"/>
            </a:br>
            <a:r>
              <a:rPr lang="en"/>
              <a:t>t</a:t>
            </a:r>
            <a:r>
              <a:rPr lang="en"/>
              <a:t>hrough the example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rc/</a:t>
            </a:r>
            <a:r>
              <a:rPr lang="en"/>
              <a:t>: source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ist/</a:t>
            </a:r>
            <a:r>
              <a:rPr lang="en"/>
              <a:t>: final bundled code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examples</a:t>
            </a:r>
            <a:r>
              <a:rPr lang="en"/>
              <a:t> for final project</a:t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 rotWithShape="1">
          <a:blip r:embed="rId4">
            <a:alphaModFix/>
          </a:blip>
          <a:srcRect b="19689" l="0" r="65491" t="8840"/>
          <a:stretch/>
        </p:blipFill>
        <p:spPr>
          <a:xfrm>
            <a:off x="5600963" y="1911482"/>
            <a:ext cx="2121675" cy="1461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Creation</a:t>
            </a:r>
            <a:endParaRPr/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b="1" lang="en">
                <a:solidFill>
                  <a:srgbClr val="F3F3F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$ n</a:t>
            </a:r>
            <a:r>
              <a:rPr b="1" lang="en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pm ini</a:t>
            </a:r>
            <a:r>
              <a:rPr b="1" lang="en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b="1" lang="en">
                <a:solidFill>
                  <a:srgbClr val="F3F3F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>
              <a:solidFill>
                <a:srgbClr val="F3F3F3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0044" y="1051575"/>
            <a:ext cx="3902506" cy="361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/>
          <p:nvPr/>
        </p:nvSpPr>
        <p:spPr>
          <a:xfrm>
            <a:off x="2384125" y="2568075"/>
            <a:ext cx="529800" cy="316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Acknowledgments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278925" y="1136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Presented By: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Forrest Li (Kitware)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Contributors: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Forrest Li (Kitware)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Trinity Urban (MGH and OHIF)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Steve Pieper (Isomics)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Erik Ziegler (OHIF)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Gordon J. Harris (MGH and OHIF)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James A. Petts (OHIF)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Danny Brown (OHIF)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Stephen Aylward (Kitware)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8975" y="1307936"/>
            <a:ext cx="1878001" cy="4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975" y="2537012"/>
            <a:ext cx="2217449" cy="6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b="32575" l="9548" r="9256" t="31006"/>
          <a:stretch/>
        </p:blipFill>
        <p:spPr>
          <a:xfrm>
            <a:off x="6508987" y="1932600"/>
            <a:ext cx="2060624" cy="4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tooling + dependencies</a:t>
            </a:r>
            <a:endParaRPr/>
          </a:p>
        </p:txBody>
      </p:sp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311700" y="1152475"/>
            <a:ext cx="439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$ npm install --save</a:t>
            </a:r>
            <a:r>
              <a:rPr b="1" lang="en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vtk.js</a:t>
            </a:r>
            <a:br>
              <a:rPr b="1" lang="en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$ npm install --save-dev</a:t>
            </a:r>
            <a:r>
              <a:rPr b="1" lang="en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kw-web-suite</a:t>
            </a:r>
            <a:endParaRPr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" name="Google Shape;194;p32"/>
          <p:cNvSpPr txBox="1"/>
          <p:nvPr>
            <p:ph idx="2" type="body"/>
          </p:nvPr>
        </p:nvSpPr>
        <p:spPr>
          <a:xfrm>
            <a:off x="4790300" y="1152475"/>
            <a:ext cx="404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Brings in: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</a:t>
            </a:r>
            <a:r>
              <a:rPr lang="en"/>
              <a:t>ebpack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babel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</a:t>
            </a:r>
            <a:r>
              <a:rPr lang="en"/>
              <a:t>slint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</a:t>
            </a:r>
            <a:r>
              <a:rPr lang="en"/>
              <a:t>rettier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webpack loaders (css, shaders, etc.)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</a:t>
            </a:r>
            <a:r>
              <a:rPr lang="en"/>
              <a:t>ebpack-dev-server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...and more</a:t>
            </a:r>
            <a:endParaRPr/>
          </a:p>
        </p:txBody>
      </p:sp>
      <p:sp>
        <p:nvSpPr>
          <p:cNvPr id="195" name="Google Shape;195;p32"/>
          <p:cNvSpPr/>
          <p:nvPr/>
        </p:nvSpPr>
        <p:spPr>
          <a:xfrm>
            <a:off x="4532700" y="1833325"/>
            <a:ext cx="257700" cy="1978200"/>
          </a:xfrm>
          <a:prstGeom prst="leftBrace">
            <a:avLst>
              <a:gd fmla="val 390559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javascript entry point: </a:t>
            </a: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src/index.js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Browser entry point: </a:t>
            </a: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dist/index.html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Webpack build configuration: </a:t>
            </a: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webpack.config.js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19689" l="0" r="65491" t="8840"/>
          <a:stretch/>
        </p:blipFill>
        <p:spPr>
          <a:xfrm>
            <a:off x="3511163" y="2581082"/>
            <a:ext cx="2121675" cy="1461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initial files</a:t>
            </a:r>
            <a:endParaRPr/>
          </a:p>
        </p:txBody>
      </p:sp>
      <p:sp>
        <p:nvSpPr>
          <p:cNvPr id="203" name="Google Shape;203;p33"/>
          <p:cNvSpPr/>
          <p:nvPr/>
        </p:nvSpPr>
        <p:spPr>
          <a:xfrm>
            <a:off x="4300488" y="2902250"/>
            <a:ext cx="1044900" cy="180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3"/>
          <p:cNvSpPr/>
          <p:nvPr/>
        </p:nvSpPr>
        <p:spPr>
          <a:xfrm>
            <a:off x="4290988" y="3633825"/>
            <a:ext cx="875700" cy="180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3"/>
          <p:cNvSpPr/>
          <p:nvPr/>
        </p:nvSpPr>
        <p:spPr>
          <a:xfrm>
            <a:off x="3861850" y="3814725"/>
            <a:ext cx="1734000" cy="180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files: </a:t>
            </a: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dist/index.html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pic>
        <p:nvPicPr>
          <p:cNvPr id="211" name="Google Shape;211;p34"/>
          <p:cNvPicPr preferRelativeResize="0"/>
          <p:nvPr/>
        </p:nvPicPr>
        <p:blipFill rotWithShape="1">
          <a:blip r:embed="rId3">
            <a:alphaModFix/>
          </a:blip>
          <a:srcRect b="16753" l="8887" r="9580" t="9570"/>
          <a:stretch/>
        </p:blipFill>
        <p:spPr>
          <a:xfrm>
            <a:off x="2019938" y="1262625"/>
            <a:ext cx="5104125" cy="27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files: </a:t>
            </a: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src</a:t>
            </a: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/index.js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pic>
        <p:nvPicPr>
          <p:cNvPr id="217" name="Google Shape;217;p35"/>
          <p:cNvPicPr preferRelativeResize="0"/>
          <p:nvPr/>
        </p:nvPicPr>
        <p:blipFill rotWithShape="1">
          <a:blip r:embed="rId3">
            <a:alphaModFix/>
          </a:blip>
          <a:srcRect b="37160" l="9236" r="5161" t="27473"/>
          <a:stretch/>
        </p:blipFill>
        <p:spPr>
          <a:xfrm>
            <a:off x="2591800" y="2223175"/>
            <a:ext cx="3960400" cy="6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with a simple import to verify the build worked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files: </a:t>
            </a: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webpack.config.js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pic>
        <p:nvPicPr>
          <p:cNvPr id="224" name="Google Shape;224;p36"/>
          <p:cNvPicPr preferRelativeResize="0"/>
          <p:nvPr/>
        </p:nvPicPr>
        <p:blipFill rotWithShape="1">
          <a:blip r:embed="rId3">
            <a:alphaModFix/>
          </a:blip>
          <a:srcRect b="2201" l="0" r="0" t="1653"/>
          <a:stretch/>
        </p:blipFill>
        <p:spPr>
          <a:xfrm>
            <a:off x="1832250" y="1056525"/>
            <a:ext cx="4956050" cy="352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7"/>
          <p:cNvPicPr preferRelativeResize="0"/>
          <p:nvPr/>
        </p:nvPicPr>
        <p:blipFill rotWithShape="1">
          <a:blip r:embed="rId3">
            <a:alphaModFix/>
          </a:blip>
          <a:srcRect b="2201" l="0" r="0" t="1653"/>
          <a:stretch/>
        </p:blipFill>
        <p:spPr>
          <a:xfrm>
            <a:off x="1832250" y="1056525"/>
            <a:ext cx="4956050" cy="35204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files: </a:t>
            </a: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webpack.config.js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31" name="Google Shape;231;p37"/>
          <p:cNvSpPr txBox="1"/>
          <p:nvPr/>
        </p:nvSpPr>
        <p:spPr>
          <a:xfrm>
            <a:off x="73600" y="1935250"/>
            <a:ext cx="1434900" cy="11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/>
              <a:t>tk.js webpack rules </a:t>
            </a:r>
            <a:r>
              <a:rPr b="1" lang="en"/>
              <a:t>required</a:t>
            </a:r>
            <a:endParaRPr b="1"/>
          </a:p>
        </p:txBody>
      </p:sp>
      <p:cxnSp>
        <p:nvCxnSpPr>
          <p:cNvPr id="232" name="Google Shape;232;p37"/>
          <p:cNvCxnSpPr/>
          <p:nvPr/>
        </p:nvCxnSpPr>
        <p:spPr>
          <a:xfrm flipH="1" rot="10800000">
            <a:off x="1390725" y="1346700"/>
            <a:ext cx="787500" cy="757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37"/>
          <p:cNvCxnSpPr/>
          <p:nvPr/>
        </p:nvCxnSpPr>
        <p:spPr>
          <a:xfrm>
            <a:off x="1331875" y="2428250"/>
            <a:ext cx="993300" cy="573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our example</a:t>
            </a:r>
            <a:endParaRPr/>
          </a:p>
        </p:txBody>
      </p:sp>
      <p:sp>
        <p:nvSpPr>
          <p:cNvPr id="239" name="Google Shape;23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ways: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ono Medium"/>
              <a:buChar char="●"/>
            </a:pPr>
            <a:r>
              <a:rPr lang="en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npx webpack --progress</a:t>
            </a:r>
            <a:endParaRPr>
              <a:solidFill>
                <a:srgbClr val="434343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Requires installing “npx”: </a:t>
            </a: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npm install -g npx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ono Medium"/>
              <a:buChar char="●"/>
            </a:pPr>
            <a:r>
              <a:rPr lang="en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n</a:t>
            </a:r>
            <a:r>
              <a:rPr lang="en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pm run build </a:t>
            </a:r>
            <a:r>
              <a:rPr lang="en">
                <a:solidFill>
                  <a:srgbClr val="434343"/>
                </a:solidFill>
              </a:rPr>
              <a:t>or</a:t>
            </a:r>
            <a:r>
              <a:rPr lang="en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npm run dev</a:t>
            </a:r>
            <a:endParaRPr>
              <a:solidFill>
                <a:srgbClr val="434343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Requires the following changes to package.json:</a:t>
            </a:r>
            <a:endParaRPr/>
          </a:p>
        </p:txBody>
      </p:sp>
      <p:pic>
        <p:nvPicPr>
          <p:cNvPr id="240" name="Google Shape;240;p38"/>
          <p:cNvPicPr preferRelativeResize="0"/>
          <p:nvPr/>
        </p:nvPicPr>
        <p:blipFill rotWithShape="1">
          <a:blip r:embed="rId3">
            <a:alphaModFix/>
          </a:blip>
          <a:srcRect b="40882" l="7544" r="4836" t="19173"/>
          <a:stretch/>
        </p:blipFill>
        <p:spPr>
          <a:xfrm>
            <a:off x="2162125" y="3151250"/>
            <a:ext cx="4819750" cy="7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results</a:t>
            </a:r>
            <a:endParaRPr/>
          </a:p>
        </p:txBody>
      </p:sp>
      <p:sp>
        <p:nvSpPr>
          <p:cNvPr id="246" name="Google Shape;24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should now have a file: </a:t>
            </a: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dist/app.js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Open index.html in your browser, open devtools (F12 on most browsers):</a:t>
            </a:r>
            <a:endParaRPr/>
          </a:p>
        </p:txBody>
      </p:sp>
      <p:pic>
        <p:nvPicPr>
          <p:cNvPr id="247" name="Google Shape;247;p39"/>
          <p:cNvPicPr preferRelativeResize="0"/>
          <p:nvPr/>
        </p:nvPicPr>
        <p:blipFill rotWithShape="1">
          <a:blip r:embed="rId3">
            <a:alphaModFix/>
          </a:blip>
          <a:srcRect b="0" l="2439" r="0" t="6907"/>
          <a:stretch/>
        </p:blipFill>
        <p:spPr>
          <a:xfrm>
            <a:off x="1125275" y="2200900"/>
            <a:ext cx="6893425" cy="18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9"/>
          <p:cNvSpPr txBox="1"/>
          <p:nvPr/>
        </p:nvSpPr>
        <p:spPr>
          <a:xfrm>
            <a:off x="3546750" y="3613075"/>
            <a:ext cx="14562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FF00"/>
                </a:solidFill>
              </a:rPr>
              <a:t>Success!</a:t>
            </a:r>
            <a:endParaRPr b="1" sz="1800">
              <a:solidFill>
                <a:srgbClr val="00FF00"/>
              </a:solidFill>
            </a:endParaRPr>
          </a:p>
        </p:txBody>
      </p:sp>
      <p:cxnSp>
        <p:nvCxnSpPr>
          <p:cNvPr id="249" name="Google Shape;249;p39"/>
          <p:cNvCxnSpPr>
            <a:stCxn id="248" idx="0"/>
          </p:cNvCxnSpPr>
          <p:nvPr/>
        </p:nvCxnSpPr>
        <p:spPr>
          <a:xfrm rot="10800000">
            <a:off x="3841050" y="3016975"/>
            <a:ext cx="433800" cy="59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Cone Example: revisited</a:t>
            </a:r>
            <a:endParaRPr sz="3600"/>
          </a:p>
        </p:txBody>
      </p:sp>
      <p:sp>
        <p:nvSpPr>
          <p:cNvPr id="255" name="Google Shape;255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Let’s “rewrite” our old code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Rewriting our Cone Example</a:t>
            </a:r>
            <a:endParaRPr/>
          </a:p>
        </p:txBody>
      </p:sp>
      <p:pic>
        <p:nvPicPr>
          <p:cNvPr id="261" name="Google Shape;261;p41"/>
          <p:cNvPicPr preferRelativeResize="0"/>
          <p:nvPr/>
        </p:nvPicPr>
        <p:blipFill rotWithShape="1">
          <a:blip r:embed="rId3">
            <a:alphaModFix/>
          </a:blip>
          <a:srcRect b="34403" l="10897" r="0" t="18435"/>
          <a:stretch/>
        </p:blipFill>
        <p:spPr>
          <a:xfrm>
            <a:off x="1294037" y="1017725"/>
            <a:ext cx="4155926" cy="19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1"/>
          <p:cNvSpPr/>
          <p:nvPr/>
        </p:nvSpPr>
        <p:spPr>
          <a:xfrm>
            <a:off x="3069200" y="3037185"/>
            <a:ext cx="295500" cy="3855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41"/>
          <p:cNvPicPr preferRelativeResize="0"/>
          <p:nvPr/>
        </p:nvPicPr>
        <p:blipFill rotWithShape="1">
          <a:blip r:embed="rId4">
            <a:alphaModFix/>
          </a:blip>
          <a:srcRect b="19955" l="3389" r="4495" t="8029"/>
          <a:stretch/>
        </p:blipFill>
        <p:spPr>
          <a:xfrm>
            <a:off x="743950" y="3481425"/>
            <a:ext cx="5570274" cy="12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1"/>
          <p:cNvSpPr txBox="1"/>
          <p:nvPr/>
        </p:nvSpPr>
        <p:spPr>
          <a:xfrm>
            <a:off x="5600525" y="1138700"/>
            <a:ext cx="3416100" cy="19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vtkGenericRenderWindow does all of the setup for the RenderWindow, Renderer, and Interactor.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Funding Sources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VTK.js / Kitware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NIH NINDS R44NS081792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NIH NINDS R42NS086295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NIH NIBIB and NIGMS R01EB021396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NIH NIBIB R01EB014955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Isomics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NIH P41 EB015902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OHIF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NIH U24 CA199460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Rewriting our Cone Example</a:t>
            </a:r>
            <a:endParaRPr/>
          </a:p>
        </p:txBody>
      </p:sp>
      <p:pic>
        <p:nvPicPr>
          <p:cNvPr id="270" name="Google Shape;270;p42"/>
          <p:cNvPicPr preferRelativeResize="0"/>
          <p:nvPr/>
        </p:nvPicPr>
        <p:blipFill rotWithShape="1">
          <a:blip r:embed="rId3">
            <a:alphaModFix/>
          </a:blip>
          <a:srcRect b="6557" l="11332" r="24457" t="65655"/>
          <a:stretch/>
        </p:blipFill>
        <p:spPr>
          <a:xfrm>
            <a:off x="311700" y="1984204"/>
            <a:ext cx="3503376" cy="1351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2"/>
          <p:cNvPicPr preferRelativeResize="0"/>
          <p:nvPr/>
        </p:nvPicPr>
        <p:blipFill rotWithShape="1">
          <a:blip r:embed="rId4">
            <a:alphaModFix/>
          </a:blip>
          <a:srcRect b="4383" l="4298" r="4050" t="5616"/>
          <a:stretch/>
        </p:blipFill>
        <p:spPr>
          <a:xfrm>
            <a:off x="4554125" y="1252300"/>
            <a:ext cx="4083900" cy="26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/>
          <p:nvPr/>
        </p:nvSpPr>
        <p:spPr>
          <a:xfrm>
            <a:off x="3991988" y="2391450"/>
            <a:ext cx="385200" cy="360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Rewriting our Cone Example</a:t>
            </a:r>
            <a:endParaRPr/>
          </a:p>
        </p:txBody>
      </p:sp>
      <p:sp>
        <p:nvSpPr>
          <p:cNvPr id="278" name="Google Shape;278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Example source file: </a:t>
            </a:r>
            <a:r>
              <a:rPr lang="en" u="sng">
                <a:solidFill>
                  <a:schemeClr val="hlink"/>
                </a:solidFill>
                <a:hlinkClick r:id="rId3"/>
              </a:rPr>
              <a:t>vtk.js-examples/cone.js</a:t>
            </a:r>
            <a:endParaRPr/>
          </a:p>
        </p:txBody>
      </p:sp>
      <p:pic>
        <p:nvPicPr>
          <p:cNvPr id="279" name="Google Shape;27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863" y="1152476"/>
            <a:ext cx="2618275" cy="23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Explanation: Rendering Pipeline</a:t>
            </a:r>
            <a:endParaRPr/>
          </a:p>
        </p:txBody>
      </p:sp>
      <p:pic>
        <p:nvPicPr>
          <p:cNvPr descr="rendering.png" id="285" name="Google Shape;28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7275" y="1140550"/>
            <a:ext cx="4600700" cy="37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Explanation: Rendering Pipeline</a:t>
            </a:r>
            <a:endParaRPr/>
          </a:p>
        </p:txBody>
      </p:sp>
      <p:sp>
        <p:nvSpPr>
          <p:cNvPr id="291" name="Google Shape;29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ConeSource supplies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goes through Mapper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Mapper is attached to Actor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Renderer holds many Actors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RenderWindow holds many</a:t>
            </a:r>
            <a:br>
              <a:rPr lang="en"/>
            </a:br>
            <a:r>
              <a:rPr lang="en"/>
              <a:t>Renderers</a:t>
            </a:r>
            <a:endParaRPr/>
          </a:p>
        </p:txBody>
      </p:sp>
      <p:pic>
        <p:nvPicPr>
          <p:cNvPr id="292" name="Google Shape;2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700" y="1452088"/>
            <a:ext cx="4290950" cy="24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Examining ConeSource</a:t>
            </a:r>
            <a:endParaRPr/>
          </a:p>
        </p:txBody>
      </p:sp>
      <p:sp>
        <p:nvSpPr>
          <p:cNvPr id="298" name="Google Shape;29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vtkConeSource is a </a:t>
            </a:r>
            <a:r>
              <a:rPr b="1" lang="en"/>
              <a:t>VTK </a:t>
            </a:r>
            <a:r>
              <a:rPr b="1" lang="en"/>
              <a:t>filter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Algorithm that outputs </a:t>
            </a:r>
            <a:r>
              <a:rPr b="1" lang="en"/>
              <a:t>vtkPolyData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collection of vertices, lines, and surfaces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basic vtk.js datatype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ConeSource algorithm: 0 inputs, 1 output</a:t>
            </a:r>
            <a:endParaRPr/>
          </a:p>
        </p:txBody>
      </p:sp>
      <p:pic>
        <p:nvPicPr>
          <p:cNvPr id="299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100" y="2759375"/>
            <a:ext cx="4237800" cy="11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VTK.js Filters: Example</a:t>
            </a:r>
            <a:endParaRPr/>
          </a:p>
        </p:txBody>
      </p:sp>
      <p:sp>
        <p:nvSpPr>
          <p:cNvPr id="305" name="Google Shape;305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example: </a:t>
            </a:r>
            <a:r>
              <a:rPr b="1" lang="en"/>
              <a:t>vtkOutlineFilter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vtkOutlineFilter </a:t>
            </a:r>
            <a:r>
              <a:rPr i="1" lang="en"/>
              <a:t>transforms</a:t>
            </a:r>
            <a:r>
              <a:rPr lang="en"/>
              <a:t> input PolyData into an outline box</a:t>
            </a:r>
            <a:endParaRPr/>
          </a:p>
        </p:txBody>
      </p:sp>
      <p:pic>
        <p:nvPicPr>
          <p:cNvPr id="306" name="Google Shape;3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813" y="2007950"/>
            <a:ext cx="2902375" cy="25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VTK Filters: Example</a:t>
            </a:r>
            <a:endParaRPr/>
          </a:p>
        </p:txBody>
      </p:sp>
      <p:pic>
        <p:nvPicPr>
          <p:cNvPr id="312" name="Google Shape;312;p48"/>
          <p:cNvPicPr preferRelativeResize="0"/>
          <p:nvPr/>
        </p:nvPicPr>
        <p:blipFill rotWithShape="1">
          <a:blip r:embed="rId3">
            <a:alphaModFix/>
          </a:blip>
          <a:srcRect b="2650" l="0" r="5141" t="4352"/>
          <a:stretch/>
        </p:blipFill>
        <p:spPr>
          <a:xfrm>
            <a:off x="373150" y="1390725"/>
            <a:ext cx="4571675" cy="28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5025" y="2266138"/>
            <a:ext cx="2573875" cy="10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VTK Filters: Pipelines</a:t>
            </a:r>
            <a:endParaRPr/>
          </a:p>
        </p:txBody>
      </p:sp>
      <p:sp>
        <p:nvSpPr>
          <p:cNvPr id="319" name="Google Shape;319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InputData/OutputData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Static</a:t>
            </a:r>
            <a:r>
              <a:rPr lang="en"/>
              <a:t>: need to c</a:t>
            </a:r>
            <a:r>
              <a:rPr lang="en"/>
              <a:t>all getOutputData()</a:t>
            </a:r>
            <a:br>
              <a:rPr lang="en"/>
            </a:br>
            <a:r>
              <a:rPr lang="en"/>
              <a:t>t</a:t>
            </a:r>
            <a:r>
              <a:rPr lang="en"/>
              <a:t>o get updated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InputConnection/OutputPort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Reactive</a:t>
            </a:r>
            <a:r>
              <a:rPr lang="en"/>
              <a:t>: getting the output data of</a:t>
            </a:r>
            <a:br>
              <a:rPr lang="en"/>
            </a:br>
            <a:r>
              <a:rPr lang="en"/>
              <a:t>a</a:t>
            </a:r>
            <a:r>
              <a:rPr lang="en"/>
              <a:t> chain of filters will fetch the latest</a:t>
            </a:r>
            <a:br>
              <a:rPr lang="en"/>
            </a:br>
            <a:r>
              <a:rPr lang="en"/>
              <a:t>d</a:t>
            </a:r>
            <a:r>
              <a:rPr lang="en"/>
              <a:t>ata given the existing 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can go through multiple pipelines</a:t>
            </a:r>
            <a:endParaRPr/>
          </a:p>
        </p:txBody>
      </p:sp>
      <p:pic>
        <p:nvPicPr>
          <p:cNvPr id="320" name="Google Shape;32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2975" y="1288800"/>
            <a:ext cx="3411475" cy="25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Example source file: </a:t>
            </a:r>
            <a:r>
              <a:rPr lang="en" u="sng">
                <a:solidFill>
                  <a:schemeClr val="hlink"/>
                </a:solidFill>
                <a:hlinkClick r:id="rId3"/>
              </a:rPr>
              <a:t>vtk.js-examples/cone-filter.js</a:t>
            </a:r>
            <a:endParaRPr/>
          </a:p>
        </p:txBody>
      </p:sp>
      <p:sp>
        <p:nvSpPr>
          <p:cNvPr id="326" name="Google Shape;32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VTK Filters: Example Result</a:t>
            </a:r>
            <a:endParaRPr/>
          </a:p>
        </p:txBody>
      </p:sp>
      <p:pic>
        <p:nvPicPr>
          <p:cNvPr id="327" name="Google Shape;32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7725" y="1152475"/>
            <a:ext cx="2666700" cy="26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Volumes and Images</a:t>
            </a:r>
            <a:endParaRPr sz="3600"/>
          </a:p>
        </p:txBody>
      </p:sp>
      <p:sp>
        <p:nvSpPr>
          <p:cNvPr id="333" name="Google Shape;333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3D volumes and 2D slices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Outline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Introduction to vtk.js and OHIF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Starting a vtk.js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vtk.js: Architecture, itk.js, widgets, and more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OHIF + vtk.js integration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Advanced vtk.js: WebGL and GLSL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and Slice Rendering</a:t>
            </a:r>
            <a:endParaRPr/>
          </a:p>
        </p:txBody>
      </p:sp>
      <p:sp>
        <p:nvSpPr>
          <p:cNvPr id="339" name="Google Shape;339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3D volumes rendered in scene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Including oriented images!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Color Transfer 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Opacity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Slicing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Loading remote datasets</a:t>
            </a:r>
            <a:endParaRPr/>
          </a:p>
        </p:txBody>
      </p:sp>
      <p:pic>
        <p:nvPicPr>
          <p:cNvPr id="340" name="Google Shape;3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2929" y="1152475"/>
            <a:ext cx="1795100" cy="174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7293" y="2260975"/>
            <a:ext cx="1608025" cy="18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Rendering Example</a:t>
            </a:r>
            <a:endParaRPr/>
          </a:p>
        </p:txBody>
      </p:sp>
      <p:sp>
        <p:nvSpPr>
          <p:cNvPr id="347" name="Google Shape;347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steps: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Setting up the volume rendering pipeline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Loading a remote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Rendering the volume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Rendering Pipeline</a:t>
            </a:r>
            <a:endParaRPr/>
          </a:p>
        </p:txBody>
      </p:sp>
      <p:sp>
        <p:nvSpPr>
          <p:cNvPr id="353" name="Google Shape;353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up the vtkVolume and vtkVolumeMapper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similar to the cone setup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data goes into the mapper?</a:t>
            </a:r>
            <a:endParaRPr/>
          </a:p>
        </p:txBody>
      </p:sp>
      <p:pic>
        <p:nvPicPr>
          <p:cNvPr id="354" name="Google Shape;354;p54"/>
          <p:cNvPicPr preferRelativeResize="0"/>
          <p:nvPr/>
        </p:nvPicPr>
        <p:blipFill rotWithShape="1">
          <a:blip r:embed="rId3">
            <a:alphaModFix/>
          </a:blip>
          <a:srcRect b="9500" l="5343" r="10367" t="7012"/>
          <a:stretch/>
        </p:blipFill>
        <p:spPr>
          <a:xfrm>
            <a:off x="2162137" y="2460975"/>
            <a:ext cx="4760874" cy="1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a Remote Dataset</a:t>
            </a:r>
            <a:endParaRPr/>
          </a:p>
        </p:txBody>
      </p:sp>
      <p:sp>
        <p:nvSpPr>
          <p:cNvPr id="360" name="Google Shape;360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 Medium"/>
              <a:buChar char="●"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vtk.js/Sources/IO/Core/</a:t>
            </a: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HttpDataSetReader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Loads a custom vtk.js-specific file format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is automatically loaded into a polydata or image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Example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Browser Fetch API with I/O readers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Downloads raw data from an endpoint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Must manually load that data into usable vtk.js polydata or image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XMLImageDataReader, XMLPolyDataReader, itk.js, etc.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Alternative for older browsers: XMLHttpRequest API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 Example</a:t>
            </a:r>
            <a:endParaRPr/>
          </a:p>
        </p:txBody>
      </p:sp>
      <p:sp>
        <p:nvSpPr>
          <p:cNvPr id="366" name="Google Shape;366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💡 </a:t>
            </a:r>
            <a:r>
              <a:rPr lang="en"/>
              <a:t>Throughout these examples, feel free to try fetching and rendering your own data! Make sure the data is CORS accessible.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https://developer.mozilla.org/en-US/docs/Web/HTTP/CORS</a:t>
            </a:r>
            <a:endParaRPr/>
          </a:p>
        </p:txBody>
      </p:sp>
      <p:pic>
        <p:nvPicPr>
          <p:cNvPr id="367" name="Google Shape;367;p56"/>
          <p:cNvPicPr preferRelativeResize="0"/>
          <p:nvPr/>
        </p:nvPicPr>
        <p:blipFill rotWithShape="1">
          <a:blip r:embed="rId4">
            <a:alphaModFix/>
          </a:blip>
          <a:srcRect b="7097" l="1370" r="0" t="0"/>
          <a:stretch/>
        </p:blipFill>
        <p:spPr>
          <a:xfrm>
            <a:off x="1579888" y="1373725"/>
            <a:ext cx="5984225" cy="15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a Remote Volume</a:t>
            </a:r>
            <a:endParaRPr/>
          </a:p>
        </p:txBody>
      </p:sp>
      <p:sp>
        <p:nvSpPr>
          <p:cNvPr id="373" name="Google Shape;373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HttpDataSetReader is an algorithm that outputs a dataset</a:t>
            </a:r>
            <a:endParaRPr/>
          </a:p>
        </p:txBody>
      </p:sp>
      <p:pic>
        <p:nvPicPr>
          <p:cNvPr id="374" name="Google Shape;374;p57"/>
          <p:cNvPicPr preferRelativeResize="0"/>
          <p:nvPr/>
        </p:nvPicPr>
        <p:blipFill rotWithShape="1">
          <a:blip r:embed="rId3">
            <a:alphaModFix/>
          </a:blip>
          <a:srcRect b="13585" l="6482" r="9434" t="8338"/>
          <a:stretch/>
        </p:blipFill>
        <p:spPr>
          <a:xfrm>
            <a:off x="2158462" y="1767625"/>
            <a:ext cx="4827076" cy="22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Rendering: 1st result</a:t>
            </a:r>
            <a:endParaRPr/>
          </a:p>
        </p:txBody>
      </p:sp>
      <p:sp>
        <p:nvSpPr>
          <p:cNvPr id="380" name="Google Shape;380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Black/grey/white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opacity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terribly useful - cannot see</a:t>
            </a:r>
            <a:br>
              <a:rPr lang="en"/>
            </a:br>
            <a:r>
              <a:rPr lang="en"/>
              <a:t>Inside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Source file: </a:t>
            </a:r>
            <a:r>
              <a:rPr lang="en" u="sng">
                <a:solidFill>
                  <a:schemeClr val="hlink"/>
                </a:solidFill>
                <a:hlinkClick r:id="rId3"/>
              </a:rPr>
              <a:t>volume.js</a:t>
            </a:r>
            <a:endParaRPr/>
          </a:p>
        </p:txBody>
      </p:sp>
      <p:pic>
        <p:nvPicPr>
          <p:cNvPr id="381" name="Google Shape;38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625" y="1136875"/>
            <a:ext cx="2952025" cy="286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Rendering: Opacity and Color</a:t>
            </a:r>
            <a:endParaRPr/>
          </a:p>
        </p:txBody>
      </p:sp>
      <p:sp>
        <p:nvSpPr>
          <p:cNvPr id="387" name="Google Shape;387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Opacity function: determines which voxels are transparent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Color transfer function: Determines which voxels map to what color</a:t>
            </a:r>
            <a:endParaRPr/>
          </a:p>
        </p:txBody>
      </p:sp>
      <p:pic>
        <p:nvPicPr>
          <p:cNvPr id="388" name="Google Shape;38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550" y="1935250"/>
            <a:ext cx="5702299" cy="28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Rendering: Opacity</a:t>
            </a:r>
            <a:endParaRPr/>
          </a:p>
        </p:txBody>
      </p:sp>
      <p:sp>
        <p:nvSpPr>
          <p:cNvPr id="394" name="Google Shape;394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vtkPiecewiseFunction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 opacity function maps [0, 256] to [0, 1]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Actor properties: Opacity, color, lighting, etc.</a:t>
            </a:r>
            <a:endParaRPr/>
          </a:p>
        </p:txBody>
      </p:sp>
      <p:pic>
        <p:nvPicPr>
          <p:cNvPr id="395" name="Google Shape;395;p60"/>
          <p:cNvPicPr preferRelativeResize="0"/>
          <p:nvPr/>
        </p:nvPicPr>
        <p:blipFill rotWithShape="1">
          <a:blip r:embed="rId3">
            <a:alphaModFix/>
          </a:blip>
          <a:srcRect b="7114" l="5816" r="1125" t="5158"/>
          <a:stretch/>
        </p:blipFill>
        <p:spPr>
          <a:xfrm>
            <a:off x="2187887" y="2640725"/>
            <a:ext cx="4768225" cy="130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Rendering: Color Transfer Function</a:t>
            </a:r>
            <a:endParaRPr/>
          </a:p>
        </p:txBody>
      </p:sp>
      <p:sp>
        <p:nvSpPr>
          <p:cNvPr id="401" name="Google Shape;401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vtkColorTransferFunction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Apply a colormap, or set points manually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Cool to Warm, Matlab colors, ERDC colors,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mapping range to be volume data range</a:t>
            </a:r>
            <a:endParaRPr/>
          </a:p>
        </p:txBody>
      </p:sp>
      <p:pic>
        <p:nvPicPr>
          <p:cNvPr id="402" name="Google Shape;402;p61"/>
          <p:cNvPicPr preferRelativeResize="0"/>
          <p:nvPr/>
        </p:nvPicPr>
        <p:blipFill rotWithShape="1">
          <a:blip r:embed="rId3">
            <a:alphaModFix/>
          </a:blip>
          <a:srcRect b="0" l="4723" r="624" t="2200"/>
          <a:stretch/>
        </p:blipFill>
        <p:spPr>
          <a:xfrm>
            <a:off x="2143750" y="2634900"/>
            <a:ext cx="4974249" cy="15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(basic)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</a:t>
            </a:r>
            <a:r>
              <a:rPr i="1" lang="en"/>
              <a:t>modern</a:t>
            </a:r>
            <a:r>
              <a:rPr lang="en"/>
              <a:t> web browser that supports WebGL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Don’t know? Test it out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https://get.webgl.org/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Good graphics card is preferred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text editor</a:t>
            </a:r>
            <a:endParaRPr/>
          </a:p>
        </p:txBody>
      </p:sp>
      <p:pic>
        <p:nvPicPr>
          <p:cNvPr id="85" name="Google Shape;85;p1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1900" y="2575287"/>
            <a:ext cx="930499" cy="926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7075" y="2656961"/>
            <a:ext cx="715953" cy="76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80825" y="2575275"/>
            <a:ext cx="930501" cy="93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66000" y="2575275"/>
            <a:ext cx="901050" cy="93051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2321488" y="3638275"/>
            <a:ext cx="1589400" cy="9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WebGL2 </a:t>
            </a:r>
            <a:r>
              <a:rPr lang="en">
                <a:solidFill>
                  <a:srgbClr val="00FF00"/>
                </a:solidFill>
              </a:rPr>
              <a:t>✓</a:t>
            </a:r>
            <a:endParaRPr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(recommended)</a:t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5443100" y="3377475"/>
            <a:ext cx="1589400" cy="9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5345763" y="3638275"/>
            <a:ext cx="1817400" cy="9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WebGL 1 </a:t>
            </a:r>
            <a:r>
              <a:rPr lang="en">
                <a:solidFill>
                  <a:srgbClr val="FF0000"/>
                </a:solidFill>
              </a:rPr>
              <a:t>✗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b="1" lang="en"/>
              <a:t>not</a:t>
            </a:r>
            <a:r>
              <a:rPr lang="en"/>
              <a:t> recommended)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Rendering: 2nd result</a:t>
            </a:r>
            <a:endParaRPr/>
          </a:p>
        </p:txBody>
      </p:sp>
      <p:sp>
        <p:nvSpPr>
          <p:cNvPr id="408" name="Google Shape;408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Pixels close to 0 are now transparent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Pixels are mapped according to the</a:t>
            </a:r>
            <a:br>
              <a:rPr lang="en"/>
            </a:br>
            <a:r>
              <a:rPr lang="en"/>
              <a:t>c</a:t>
            </a:r>
            <a:r>
              <a:rPr lang="en"/>
              <a:t>olormap “Warm to Cool”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see internal volume structures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Source file: </a:t>
            </a:r>
            <a:r>
              <a:rPr lang="en" u="sng">
                <a:solidFill>
                  <a:schemeClr val="hlink"/>
                </a:solidFill>
                <a:hlinkClick r:id="rId3"/>
              </a:rPr>
              <a:t>volume-transfer.js</a:t>
            </a:r>
            <a:endParaRPr/>
          </a:p>
        </p:txBody>
      </p:sp>
      <p:pic>
        <p:nvPicPr>
          <p:cNvPr id="409" name="Google Shape;40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950" y="1109600"/>
            <a:ext cx="2950200" cy="292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Piecewise Gaussian Widget</a:t>
            </a:r>
            <a:endParaRPr/>
          </a:p>
        </p:txBody>
      </p:sp>
      <p:sp>
        <p:nvSpPr>
          <p:cNvPr id="415" name="Google Shape;415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Interactive opacity function editing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Gaussian 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it out: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https://kitware.github.io/vtk-js/examples/PiecewiseGaussianWidget.html</a:t>
            </a:r>
            <a:endParaRPr sz="1400"/>
          </a:p>
        </p:txBody>
      </p:sp>
      <p:pic>
        <p:nvPicPr>
          <p:cNvPr id="416" name="Google Shape;416;p63"/>
          <p:cNvPicPr preferRelativeResize="0"/>
          <p:nvPr/>
        </p:nvPicPr>
        <p:blipFill rotWithShape="1">
          <a:blip r:embed="rId4">
            <a:alphaModFix/>
          </a:blip>
          <a:srcRect b="0" l="1084" r="7003" t="4242"/>
          <a:stretch/>
        </p:blipFill>
        <p:spPr>
          <a:xfrm>
            <a:off x="2320200" y="2326900"/>
            <a:ext cx="4430024" cy="24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Rendering</a:t>
            </a:r>
            <a:endParaRPr/>
          </a:p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MPR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Max, Min, Avg Intensity Projection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component volumes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Interpolation types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💡 Exercises!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Change the scalar opacity function. More advanced: use vtkPiecewiseGaussianWidget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Change up the color transfer function with a different preset:  </a:t>
            </a:r>
            <a:r>
              <a:rPr lang="en" u="sng">
                <a:solidFill>
                  <a:schemeClr val="hlink"/>
                </a:solidFill>
                <a:hlinkClick r:id="rId3"/>
              </a:rPr>
              <a:t>All</a:t>
            </a:r>
            <a:r>
              <a:rPr lang="en" u="sng">
                <a:solidFill>
                  <a:schemeClr val="hlink"/>
                </a:solidFill>
                <a:hlinkClick r:id="rId4"/>
              </a:rPr>
              <a:t> presets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Try rendering an oriented image dataset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Slicing</a:t>
            </a:r>
            <a:endParaRPr/>
          </a:p>
        </p:txBody>
      </p:sp>
      <p:sp>
        <p:nvSpPr>
          <p:cNvPr id="428" name="Google Shape;428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vtkVolume -&gt; vtkImageSlice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vtkVolumeMapper -&gt; vtkImageMapper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Parallel camera projection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2D image interactor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window/level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slicing</a:t>
            </a:r>
            <a:endParaRPr/>
          </a:p>
        </p:txBody>
      </p:sp>
      <p:pic>
        <p:nvPicPr>
          <p:cNvPr id="429" name="Google Shape;42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818" y="1552300"/>
            <a:ext cx="2293375" cy="228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Slicing</a:t>
            </a:r>
            <a:endParaRPr/>
          </a:p>
        </p:txBody>
      </p:sp>
      <p:pic>
        <p:nvPicPr>
          <p:cNvPr id="435" name="Google Shape;435;p66"/>
          <p:cNvPicPr preferRelativeResize="0"/>
          <p:nvPr/>
        </p:nvPicPr>
        <p:blipFill rotWithShape="1">
          <a:blip r:embed="rId3">
            <a:alphaModFix/>
          </a:blip>
          <a:srcRect b="4126" l="2381" r="1960" t="3979"/>
          <a:stretch/>
        </p:blipFill>
        <p:spPr>
          <a:xfrm>
            <a:off x="1575375" y="1103750"/>
            <a:ext cx="5402800" cy="32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Slicing</a:t>
            </a:r>
            <a:endParaRPr/>
          </a:p>
        </p:txBody>
      </p:sp>
      <p:pic>
        <p:nvPicPr>
          <p:cNvPr id="441" name="Google Shape;441;p67"/>
          <p:cNvPicPr preferRelativeResize="0"/>
          <p:nvPr/>
        </p:nvPicPr>
        <p:blipFill rotWithShape="1">
          <a:blip r:embed="rId3">
            <a:alphaModFix/>
          </a:blip>
          <a:srcRect b="4126" l="2381" r="1960" t="3979"/>
          <a:stretch/>
        </p:blipFill>
        <p:spPr>
          <a:xfrm>
            <a:off x="1575375" y="1103750"/>
            <a:ext cx="5402800" cy="32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7"/>
          <p:cNvSpPr/>
          <p:nvPr/>
        </p:nvSpPr>
        <p:spPr>
          <a:xfrm>
            <a:off x="1368650" y="2310525"/>
            <a:ext cx="169200" cy="367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67"/>
          <p:cNvSpPr txBox="1"/>
          <p:nvPr/>
        </p:nvSpPr>
        <p:spPr>
          <a:xfrm>
            <a:off x="147175" y="1826300"/>
            <a:ext cx="13245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image slicing interactivity (slice scroll and mouse window/level)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Slicing</a:t>
            </a:r>
            <a:endParaRPr/>
          </a:p>
        </p:txBody>
      </p:sp>
      <p:pic>
        <p:nvPicPr>
          <p:cNvPr id="449" name="Google Shape;449;p68"/>
          <p:cNvPicPr preferRelativeResize="0"/>
          <p:nvPr/>
        </p:nvPicPr>
        <p:blipFill rotWithShape="1">
          <a:blip r:embed="rId3">
            <a:alphaModFix/>
          </a:blip>
          <a:srcRect b="4126" l="2381" r="1960" t="3979"/>
          <a:stretch/>
        </p:blipFill>
        <p:spPr>
          <a:xfrm>
            <a:off x="1575375" y="1103750"/>
            <a:ext cx="5402800" cy="32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8"/>
          <p:cNvSpPr/>
          <p:nvPr/>
        </p:nvSpPr>
        <p:spPr>
          <a:xfrm>
            <a:off x="1361300" y="3230325"/>
            <a:ext cx="169200" cy="367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68"/>
          <p:cNvSpPr txBox="1"/>
          <p:nvPr/>
        </p:nvSpPr>
        <p:spPr>
          <a:xfrm>
            <a:off x="206025" y="3020475"/>
            <a:ext cx="11994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set slice at focal point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Slicing</a:t>
            </a:r>
            <a:endParaRPr/>
          </a:p>
        </p:txBody>
      </p:sp>
      <p:pic>
        <p:nvPicPr>
          <p:cNvPr id="457" name="Google Shape;457;p69"/>
          <p:cNvPicPr preferRelativeResize="0"/>
          <p:nvPr/>
        </p:nvPicPr>
        <p:blipFill rotWithShape="1">
          <a:blip r:embed="rId3">
            <a:alphaModFix/>
          </a:blip>
          <a:srcRect b="4126" l="2381" r="1960" t="3979"/>
          <a:stretch/>
        </p:blipFill>
        <p:spPr>
          <a:xfrm>
            <a:off x="1575375" y="1103750"/>
            <a:ext cx="5402800" cy="32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9"/>
          <p:cNvSpPr/>
          <p:nvPr/>
        </p:nvSpPr>
        <p:spPr>
          <a:xfrm>
            <a:off x="1361300" y="4083825"/>
            <a:ext cx="169200" cy="3159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9"/>
          <p:cNvSpPr txBox="1"/>
          <p:nvPr/>
        </p:nvSpPr>
        <p:spPr>
          <a:xfrm>
            <a:off x="161900" y="3909450"/>
            <a:ext cx="11994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Sets default window/level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Slicing</a:t>
            </a:r>
            <a:endParaRPr/>
          </a:p>
        </p:txBody>
      </p:sp>
      <p:sp>
        <p:nvSpPr>
          <p:cNvPr id="465" name="Google Shape;465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 around with the mouse for window/level</a:t>
            </a:r>
            <a:br>
              <a:rPr lang="en"/>
            </a:br>
            <a:r>
              <a:rPr lang="en"/>
              <a:t>c</a:t>
            </a:r>
            <a:r>
              <a:rPr lang="en"/>
              <a:t>ontrols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Scroll through slices with mouse wheel or</a:t>
            </a:r>
            <a:br>
              <a:rPr lang="en"/>
            </a:br>
            <a:r>
              <a:rPr lang="en"/>
              <a:t>t</a:t>
            </a:r>
            <a:r>
              <a:rPr lang="en"/>
              <a:t>rackpad scrolling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Source file: </a:t>
            </a:r>
            <a:r>
              <a:rPr lang="en" u="sng">
                <a:solidFill>
                  <a:schemeClr val="hlink"/>
                </a:solidFill>
                <a:hlinkClick r:id="rId3"/>
              </a:rPr>
              <a:t>image-slicing.js</a:t>
            </a:r>
            <a:endParaRPr/>
          </a:p>
        </p:txBody>
      </p:sp>
      <p:pic>
        <p:nvPicPr>
          <p:cNvPr id="466" name="Google Shape;46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0850" y="1470100"/>
            <a:ext cx="2050525" cy="20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Widgets and Interactions</a:t>
            </a:r>
            <a:endParaRPr/>
          </a:p>
        </p:txBody>
      </p:sp>
      <p:sp>
        <p:nvSpPr>
          <p:cNvPr id="472" name="Google Shape;472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lines and controls to a scene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Paint or contour an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Place landmarks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regions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...and more!</a:t>
            </a:r>
            <a:endParaRPr/>
          </a:p>
        </p:txBody>
      </p:sp>
      <p:pic>
        <p:nvPicPr>
          <p:cNvPr id="473" name="Google Shape;47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775" y="1152475"/>
            <a:ext cx="1408425" cy="11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5150" y="2466241"/>
            <a:ext cx="1128250" cy="10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1200" y="2647524"/>
            <a:ext cx="1531450" cy="10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(development)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</a:t>
            </a:r>
            <a:r>
              <a:rPr lang="en"/>
              <a:t>ode.js (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https://nodejs.org/en/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pm</a:t>
            </a:r>
            <a:r>
              <a:rPr lang="en"/>
              <a:t> (</a:t>
            </a:r>
            <a:r>
              <a:rPr lang="en" sz="1400"/>
              <a:t>in node.js install</a:t>
            </a:r>
            <a:r>
              <a:rPr lang="en"/>
              <a:t>) or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yarn</a:t>
            </a:r>
            <a:r>
              <a:rPr lang="en"/>
              <a:t> (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https://yarnpkg.com/en/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terminal emulator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Familiarity with working in a shell/command 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Familiarity with browser devtools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5825" y="1197274"/>
            <a:ext cx="1744123" cy="106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5825" y="2819500"/>
            <a:ext cx="1744127" cy="558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Interactive widget to crop a volume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Demonstrates handle and dataset interactions in 2D and 3D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Requires the vtkCropFilter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performs the actual cropping of the dataset</a:t>
            </a:r>
            <a:endParaRPr/>
          </a:p>
        </p:txBody>
      </p:sp>
      <p:sp>
        <p:nvSpPr>
          <p:cNvPr id="481" name="Google Shape;481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Widget Example: Cropping Widget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Widgets Overview</a:t>
            </a:r>
            <a:endParaRPr/>
          </a:p>
        </p:txBody>
      </p:sp>
      <p:sp>
        <p:nvSpPr>
          <p:cNvPr id="487" name="Google Shape;487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Widget Manager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associated with a renderer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Manages widgets in that renderer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Widgets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Consists of a widget state and a widget factory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Widgets constructed via factory are bound to renderers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Representations derive from widget state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MVC architecture</a:t>
            </a:r>
            <a:endParaRPr/>
          </a:p>
        </p:txBody>
      </p:sp>
      <p:pic>
        <p:nvPicPr>
          <p:cNvPr id="488" name="Google Shape;48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400" y="1309800"/>
            <a:ext cx="2995900" cy="18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Crop Widget</a:t>
            </a:r>
            <a:endParaRPr/>
          </a:p>
        </p:txBody>
      </p:sp>
      <p:pic>
        <p:nvPicPr>
          <p:cNvPr id="494" name="Google Shape;494;p74"/>
          <p:cNvPicPr preferRelativeResize="0"/>
          <p:nvPr/>
        </p:nvPicPr>
        <p:blipFill rotWithShape="1">
          <a:blip r:embed="rId3">
            <a:alphaModFix/>
          </a:blip>
          <a:srcRect b="5114" l="0" r="6094" t="0"/>
          <a:stretch/>
        </p:blipFill>
        <p:spPr>
          <a:xfrm>
            <a:off x="1808925" y="1282463"/>
            <a:ext cx="5526150" cy="268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Crop Widget</a:t>
            </a:r>
            <a:endParaRPr/>
          </a:p>
        </p:txBody>
      </p:sp>
      <p:pic>
        <p:nvPicPr>
          <p:cNvPr id="500" name="Google Shape;500;p75"/>
          <p:cNvPicPr preferRelativeResize="0"/>
          <p:nvPr/>
        </p:nvPicPr>
        <p:blipFill rotWithShape="1">
          <a:blip r:embed="rId3">
            <a:alphaModFix/>
          </a:blip>
          <a:srcRect b="5114" l="0" r="6094" t="0"/>
          <a:stretch/>
        </p:blipFill>
        <p:spPr>
          <a:xfrm>
            <a:off x="1808925" y="1282463"/>
            <a:ext cx="5526150" cy="268552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75"/>
          <p:cNvSpPr/>
          <p:nvPr/>
        </p:nvSpPr>
        <p:spPr>
          <a:xfrm>
            <a:off x="1648250" y="1994100"/>
            <a:ext cx="139200" cy="294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75"/>
          <p:cNvSpPr txBox="1"/>
          <p:nvPr/>
        </p:nvSpPr>
        <p:spPr>
          <a:xfrm>
            <a:off x="0" y="1804725"/>
            <a:ext cx="1648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Attaches renderer to widget manager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Crop Widget</a:t>
            </a:r>
            <a:endParaRPr/>
          </a:p>
        </p:txBody>
      </p:sp>
      <p:pic>
        <p:nvPicPr>
          <p:cNvPr id="508" name="Google Shape;508;p76"/>
          <p:cNvPicPr preferRelativeResize="0"/>
          <p:nvPr/>
        </p:nvPicPr>
        <p:blipFill rotWithShape="1">
          <a:blip r:embed="rId3">
            <a:alphaModFix/>
          </a:blip>
          <a:srcRect b="5114" l="0" r="6094" t="0"/>
          <a:stretch/>
        </p:blipFill>
        <p:spPr>
          <a:xfrm>
            <a:off x="1808925" y="1282463"/>
            <a:ext cx="5526150" cy="268552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6"/>
          <p:cNvSpPr txBox="1"/>
          <p:nvPr/>
        </p:nvSpPr>
        <p:spPr>
          <a:xfrm>
            <a:off x="228075" y="2152300"/>
            <a:ext cx="14349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view widget is an instance of a widget in a renderer.</a:t>
            </a:r>
            <a:endParaRPr/>
          </a:p>
        </p:txBody>
      </p:sp>
      <p:sp>
        <p:nvSpPr>
          <p:cNvPr id="510" name="Google Shape;510;p76"/>
          <p:cNvSpPr/>
          <p:nvPr/>
        </p:nvSpPr>
        <p:spPr>
          <a:xfrm>
            <a:off x="1648250" y="2298900"/>
            <a:ext cx="139200" cy="541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Crop Widget</a:t>
            </a:r>
            <a:endParaRPr/>
          </a:p>
        </p:txBody>
      </p:sp>
      <p:pic>
        <p:nvPicPr>
          <p:cNvPr id="516" name="Google Shape;516;p77"/>
          <p:cNvPicPr preferRelativeResize="0"/>
          <p:nvPr/>
        </p:nvPicPr>
        <p:blipFill rotWithShape="1">
          <a:blip r:embed="rId3">
            <a:alphaModFix/>
          </a:blip>
          <a:srcRect b="5114" l="0" r="6094" t="0"/>
          <a:stretch/>
        </p:blipFill>
        <p:spPr>
          <a:xfrm>
            <a:off x="1808925" y="1282463"/>
            <a:ext cx="5526150" cy="26855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77"/>
          <p:cNvSpPr/>
          <p:nvPr/>
        </p:nvSpPr>
        <p:spPr>
          <a:xfrm>
            <a:off x="1618825" y="3222950"/>
            <a:ext cx="154500" cy="684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77"/>
          <p:cNvSpPr txBox="1"/>
          <p:nvPr/>
        </p:nvSpPr>
        <p:spPr>
          <a:xfrm>
            <a:off x="183925" y="3134600"/>
            <a:ext cx="14349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the crop widget updates, we crop our image.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Crop Widget</a:t>
            </a:r>
            <a:endParaRPr/>
          </a:p>
        </p:txBody>
      </p:sp>
      <p:sp>
        <p:nvSpPr>
          <p:cNvPr id="524" name="Google Shape;524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vtkHttpDataSetReader 🠆 vtkCropFilter </a:t>
            </a:r>
            <a:r>
              <a:rPr lang="en"/>
              <a:t>🠆 cropped image</a:t>
            </a:r>
            <a:endParaRPr/>
          </a:p>
        </p:txBody>
      </p:sp>
      <p:pic>
        <p:nvPicPr>
          <p:cNvPr id="525" name="Google Shape;525;p78"/>
          <p:cNvPicPr preferRelativeResize="0"/>
          <p:nvPr/>
        </p:nvPicPr>
        <p:blipFill rotWithShape="1">
          <a:blip r:embed="rId3">
            <a:alphaModFix/>
          </a:blip>
          <a:srcRect b="5568" l="9544" r="5087" t="9281"/>
          <a:stretch/>
        </p:blipFill>
        <p:spPr>
          <a:xfrm>
            <a:off x="1559950" y="1628225"/>
            <a:ext cx="5305400" cy="312527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78"/>
          <p:cNvSpPr/>
          <p:nvPr/>
        </p:nvSpPr>
        <p:spPr>
          <a:xfrm>
            <a:off x="1339200" y="3119950"/>
            <a:ext cx="169200" cy="5004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78"/>
          <p:cNvSpPr txBox="1"/>
          <p:nvPr/>
        </p:nvSpPr>
        <p:spPr>
          <a:xfrm>
            <a:off x="73550" y="2939650"/>
            <a:ext cx="14349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Initialize the crop filter with the volume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Crop Widget</a:t>
            </a:r>
            <a:endParaRPr/>
          </a:p>
        </p:txBody>
      </p:sp>
      <p:pic>
        <p:nvPicPr>
          <p:cNvPr id="533" name="Google Shape;53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275" y="1071400"/>
            <a:ext cx="3218350" cy="31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Crop your volume via the green handles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💡 Check out other vtk.js widgets on the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vtk.js examples page</a:t>
            </a:r>
            <a:r>
              <a:rPr lang="en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Play with the widget API by turning off</a:t>
            </a:r>
            <a:br>
              <a:rPr lang="en"/>
            </a:br>
            <a:r>
              <a:rPr lang="en"/>
              <a:t>certain handles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Source file: </a:t>
            </a:r>
            <a:r>
              <a:rPr lang="en" u="sng">
                <a:solidFill>
                  <a:schemeClr val="hlink"/>
                </a:solidFill>
                <a:hlinkClick r:id="rId5"/>
              </a:rPr>
              <a:t>widgets.js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40" name="Google Shape;540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Demonstrated examples for: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Geometry rendering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Filters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Volume rendering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Slice rendering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Interactive widgets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https://kitware.github.io/vtk-js/examples/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0000" y="2498075"/>
            <a:ext cx="1037649" cy="10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2561" y="1577525"/>
            <a:ext cx="1009772" cy="100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0000" y="1084842"/>
            <a:ext cx="1037650" cy="1028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8612" y="3031441"/>
            <a:ext cx="1037650" cy="1015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Time</a:t>
            </a:r>
            <a:endParaRPr/>
          </a:p>
        </p:txBody>
      </p:sp>
      <p:sp>
        <p:nvSpPr>
          <p:cNvPr id="550" name="Google Shape;550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Next course (#3):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Digging into vtk.js: Architecture and more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Files for this Demo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them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https://github.com/KitwareMedical/vtk.js-examples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super simple example</a:t>
            </a:r>
            <a:endParaRPr sz="3600"/>
          </a:p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Only browser + text editor needed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250" y="340275"/>
            <a:ext cx="5006900" cy="446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0" y="526750"/>
            <a:ext cx="1896600" cy="13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🌟 </a:t>
            </a:r>
            <a:r>
              <a:rPr lang="en"/>
              <a:t>Only a single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HTML file needed!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File: </a:t>
            </a:r>
            <a:r>
              <a:rPr lang="en" u="sng">
                <a:solidFill>
                  <a:schemeClr val="hlink"/>
                </a:solidFill>
                <a:hlinkClick r:id="rId4"/>
              </a:rPr>
              <a:t>standalone.html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Kitware Slides 16:9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